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</p:sldIdLst>
  <p:sldSz cy="5143500" cx="9144000"/>
  <p:notesSz cx="6858000" cy="9144000"/>
  <p:embeddedFontLst>
    <p:embeddedFont>
      <p:font typeface="Proxima Nova"/>
      <p:regular r:id="rId57"/>
      <p:bold r:id="rId58"/>
      <p:italic r:id="rId59"/>
      <p:boldItalic r:id="rId60"/>
    </p:embeddedFont>
    <p:embeddedFont>
      <p:font typeface="Roboto Mono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6F11B4-C059-404E-8E61-70F5B295E4F1}">
  <a:tblStyle styleId="{EB6F11B4-C059-404E-8E61-70F5B295E4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ono-bold.fntdata"/><Relationship Id="rId61" Type="http://schemas.openxmlformats.org/officeDocument/2006/relationships/font" Target="fonts/RobotoMono-regular.fntdata"/><Relationship Id="rId20" Type="http://schemas.openxmlformats.org/officeDocument/2006/relationships/slide" Target="slides/slide14.xml"/><Relationship Id="rId64" Type="http://schemas.openxmlformats.org/officeDocument/2006/relationships/font" Target="fonts/RobotoMono-boldItalic.fntdata"/><Relationship Id="rId63" Type="http://schemas.openxmlformats.org/officeDocument/2006/relationships/font" Target="fonts/RobotoMono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ProximaNova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ProximaNova-regular.fntdata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ProximaNova-italic.fntdata"/><Relationship Id="rId14" Type="http://schemas.openxmlformats.org/officeDocument/2006/relationships/slide" Target="slides/slide8.xml"/><Relationship Id="rId58" Type="http://schemas.openxmlformats.org/officeDocument/2006/relationships/font" Target="fonts/ProximaNov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2509c069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2509c069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2509c069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2509c069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2509c069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2509c069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2509c0696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2509c0696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2509c069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2509c069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2509c069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2509c069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2509c069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2509c069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2509c069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2509c069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2509c0696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2509c069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2509c0696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2509c0696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394cad4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394cad4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 minutes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2509c0696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2509c0696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2509c0696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2509c069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2509c0696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2509c0696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2509c0696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2509c0696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2509c069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2509c069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2509c069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2509c069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2509c0696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2509c0696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2509c0696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2509c0696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2509c0696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2509c0696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2509c0696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2509c0696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9e5653a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9e5653a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10 minutes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52509c0696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52509c0696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2509c0696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2509c0696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2509c0696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2509c0696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2509c0696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2509c0696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2509c0696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2509c0696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2509c0696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52509c0696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2509c0696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2509c0696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2509c0696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2509c0696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2509c0696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2509c0696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52509c0696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52509c0696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2509c069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2509c069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10 minutes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0be11c2d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50be11c2d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0be11c2d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0be11c2d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0be11c2d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0be11c2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0be11c2d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0be11c2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0be11c2d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0be11c2d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50be11c2d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50be11c2d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50be11c2d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50be11c2d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0be11c2d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0be11c2d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0be11c2d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0be11c2d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50be11c2d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50be11c2d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2509c069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2509c069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10 minutes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52a7e16bef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52a7e16be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2509c069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2509c069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2509c069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2509c069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2509c069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2509c069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2509c069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2509c069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minutes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FF870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87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FF870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87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FF870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rgbClr val="FF870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blog.rust-lang.org/2015/05/15/Rust-1.0.html" TargetMode="External"/><Relationship Id="rId4" Type="http://schemas.openxmlformats.org/officeDocument/2006/relationships/hyperlink" Target="https://doc.rust-lang.org/nightly/rustc/platform-support.htm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Relationship Id="rId4" Type="http://schemas.openxmlformats.org/officeDocument/2006/relationships/image" Target="../media/image2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0.png"/><Relationship Id="rId4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lay.rust-lang.org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510450" y="436426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/>
              <a:t>Mehdi Kermad</a:t>
            </a:r>
            <a:endParaRPr sz="2300"/>
          </a:p>
        </p:txBody>
      </p:sp>
      <p:sp>
        <p:nvSpPr>
          <p:cNvPr id="60" name="Google Shape;60;p13"/>
          <p:cNvSpPr txBox="1"/>
          <p:nvPr/>
        </p:nvSpPr>
        <p:spPr>
          <a:xfrm>
            <a:off x="3063300" y="3058300"/>
            <a:ext cx="30174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8701"/>
                </a:solidFill>
              </a:rPr>
              <a:t>Cours 1</a:t>
            </a:r>
            <a:endParaRPr sz="2500">
              <a:solidFill>
                <a:srgbClr val="FF8701"/>
              </a:solidFill>
            </a:endParaRPr>
          </a:p>
        </p:txBody>
      </p:sp>
      <p:pic>
        <p:nvPicPr>
          <p:cNvPr id="61" name="Google Shape;61;p13" title="ru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750" y="119800"/>
            <a:ext cx="2758500" cy="27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Opérateurs arithmétique</a:t>
            </a:r>
            <a:endParaRPr sz="2650"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existe différents opérateurs en Rust, en voici quelques listes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9" name="Google Shape;119;p22"/>
          <p:cNvGraphicFramePr/>
          <p:nvPr/>
        </p:nvGraphicFramePr>
        <p:xfrm>
          <a:off x="952500" y="140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413000"/>
                <a:gridCol w="2413000"/>
                <a:gridCol w="2413000"/>
              </a:tblGrid>
              <a:tr h="20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Opérateur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Exemple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+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Addition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+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-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Soustraction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-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*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Multiplication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*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/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Division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/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%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Modulo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%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Opérateurs d’affectation</a:t>
            </a:r>
            <a:endParaRPr sz="2650"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opérateurs d’affectation servent à affecter une valeur à une variable, et parfois à effectuer une opération arythmétique supplémentaire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6" name="Google Shape;126;p23"/>
          <p:cNvGraphicFramePr/>
          <p:nvPr/>
        </p:nvGraphicFramePr>
        <p:xfrm>
          <a:off x="952500" y="140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413000"/>
                <a:gridCol w="2413000"/>
                <a:gridCol w="2413000"/>
              </a:tblGrid>
              <a:tr h="20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Opérateur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Exemple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Affectation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=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+=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Addition et affectation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+= 1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-=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Soustraction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-= 1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*=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Multiplication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*= 2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/=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Division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/= 2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%=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Modulo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%= 3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Opérateurs de comparaison</a:t>
            </a:r>
            <a:endParaRPr sz="2650"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opérateurs de comparaison sont utiles pour comparer deux valeurs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3" name="Google Shape;133;p24"/>
          <p:cNvGraphicFramePr/>
          <p:nvPr/>
        </p:nvGraphicFramePr>
        <p:xfrm>
          <a:off x="952500" y="140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413000"/>
                <a:gridCol w="2413000"/>
                <a:gridCol w="2413000"/>
              </a:tblGrid>
              <a:tr h="20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Opérateur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Exemple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Égal à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==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!=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Différent 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!=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&lt;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Inférieur à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&lt;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&gt;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Supérieur à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&gt;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&lt;=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Inférieur ou égal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&lt;=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&gt;=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Supérieur ou égal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&gt;=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Opérateurs de logique</a:t>
            </a:r>
            <a:endParaRPr sz="2650"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opérateurs de logique sont utilisés généralement pour vérifier que des conditions sont remplies pour exécuter du code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0" name="Google Shape;140;p25"/>
          <p:cNvGraphicFramePr/>
          <p:nvPr/>
        </p:nvGraphicFramePr>
        <p:xfrm>
          <a:off x="952500" y="140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413000"/>
                <a:gridCol w="2413000"/>
                <a:gridCol w="2413000"/>
              </a:tblGrid>
              <a:tr h="20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Opérateur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Exemple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&amp;&amp;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ET logique (and)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&amp;&amp; b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||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OU logique (or)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|| 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!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Négation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!a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Opérateurs divers</a:t>
            </a:r>
            <a:endParaRPr sz="2650"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le reste des opérateurs, on retrouve diverses fonctions </a:t>
            </a: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7" name="Google Shape;147;p26"/>
          <p:cNvGraphicFramePr/>
          <p:nvPr/>
        </p:nvGraphicFramePr>
        <p:xfrm>
          <a:off x="952500" y="140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413000"/>
                <a:gridCol w="2413000"/>
                <a:gridCol w="2413000"/>
              </a:tblGrid>
              <a:tr h="20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Opérateur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Exemple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as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Conversion de 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 as u32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..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Plage exclusive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1..5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..=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Plage inclusive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1..=5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?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Propagation d'erreur (</a:t>
                      </a: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Result</a:t>
                      </a:r>
                      <a:r>
                        <a:rPr lang="fr" sz="1100"/>
                        <a:t>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some_fn()?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*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Déréférencement (pointer)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*ptr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&amp;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Référence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&amp;x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22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&amp;mut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Référence mutable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&amp;mut x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 simple</a:t>
            </a:r>
            <a:endParaRPr sz="2650"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la fonction interproduct, nous avons un exemple d’opération basique.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fonction prend trois paramètres i32 en entrée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 renvoie un retour de type i32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fonction est appelée dans le main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affiche son résultat à l’aide de la macro println!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375" y="1386853"/>
            <a:ext cx="6961249" cy="118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Inférence de type</a:t>
            </a:r>
            <a:endParaRPr sz="2650"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Rust est capable de faire de l’inférence de type 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type d’une variable peut </a:t>
            </a: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être deviné sans qu’il ne soit précisé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Notez que l’inférence attribut un type par rapport au contexte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ne s’agit </a:t>
            </a:r>
            <a:r>
              <a:rPr b="1"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</a:t>
            </a: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type dynamique !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400" y="1107162"/>
            <a:ext cx="6097199" cy="23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</a:t>
            </a:r>
            <a:endParaRPr sz="2650"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le premier exercice, vous devez écrire une fonction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suite de Fibonacci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suite se constitue de cette manière : 0, 1, 1, 2, 3, 5, 8, 13, 21…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Chaque terme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correspond à la somme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n-1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n-2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deux premiers termes sont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systématiquement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0 et 1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paramètre d’entrée de la fonction correspond au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ième terme de ma suite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le moment, utilisez cette structure avec le if/else, nous verrons les boucles un peu plus tard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538" y="2200050"/>
            <a:ext cx="6058924" cy="266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</a:t>
            </a:r>
            <a:endParaRPr sz="2650"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Voici la solution pour la suite de Fibonacci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475" y="1069225"/>
            <a:ext cx="6689049" cy="26203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30"/>
          <p:cNvGraphicFramePr/>
          <p:nvPr/>
        </p:nvGraphicFramePr>
        <p:xfrm>
          <a:off x="952475" y="395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  <a:gridCol w="556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f(n)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55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89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Conditions if/else</a:t>
            </a:r>
            <a:endParaRPr sz="2650"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conditions en Rust fonctionne comme pour tous les langages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 les conditions peuvent également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être utilisées en tant qu’expression afin de récupérer des valeurs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1206753"/>
            <a:ext cx="6496199" cy="162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813" y="3682450"/>
            <a:ext cx="6890375" cy="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Présentation du langage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Types &amp; Valeurs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Opérateurs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Structures de </a:t>
            </a:r>
            <a:r>
              <a:rPr lang="fr" sz="1600">
                <a:solidFill>
                  <a:schemeClr val="dk1"/>
                </a:solidFill>
              </a:rPr>
              <a:t>contrôle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Structures et types complexes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Exercices Pratiques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Boucles : while &amp; for</a:t>
            </a:r>
            <a:endParaRPr sz="2650"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boucles restent également très similaires, avec le while :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 alors avec le for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 nous itérons nos boucles sur des une plage de valeurs et un tableau, les deux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représentant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 collections.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6338" y="1168424"/>
            <a:ext cx="6211326" cy="110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7737" y="2892700"/>
            <a:ext cx="6108550" cy="14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Boucles : loop</a:t>
            </a:r>
            <a:endParaRPr sz="2650"/>
          </a:p>
        </p:txBody>
      </p:sp>
      <p:sp>
        <p:nvSpPr>
          <p:cNvPr id="198" name="Google Shape;198;p33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avons également la loop, qui boucle sur les instructions jusqu’à ce que l’on en sorte avec un break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 on affiche un entier et incrémente sa variable jusqu’à ce que ce dernier dépasse 100, ce qui déclenche le break et termine la boucle.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400" y="1193852"/>
            <a:ext cx="7755200" cy="19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Boucles : break &amp; continue</a:t>
            </a:r>
            <a:endParaRPr sz="2650"/>
          </a:p>
        </p:txBody>
      </p:sp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une boucle, il est donc possible d’en sortir avec l’instruction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mais également d’avancer à la prochaine itération avec l’instruction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 se passe t’il dans cette exemple 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00" y="1314977"/>
            <a:ext cx="7118600" cy="23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Boucles : labels</a:t>
            </a:r>
            <a:endParaRPr sz="2650"/>
          </a:p>
        </p:txBody>
      </p:sp>
      <p:sp>
        <p:nvSpPr>
          <p:cNvPr id="212" name="Google Shape;212;p35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le cas où nous avons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boucles imbriquées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les instructions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peuvent utiliser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Ici, nous appliquons un label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‘outer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à la première boucle, ce qui nous permet une fois que nous utilisons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lui préciser quelle boucle quitter.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50" y="1276439"/>
            <a:ext cx="7523700" cy="25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Blocs</a:t>
            </a:r>
            <a:endParaRPr sz="2650"/>
          </a:p>
        </p:txBody>
      </p:sp>
      <p:sp>
        <p:nvSpPr>
          <p:cNvPr id="219" name="Google Shape;219;p36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Autre fonctionnalité intéressante similaire aux lambdas : les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pouvons exécuter dans des accolades un ensemble d’instructions en retournant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valeur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définissons la valeur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dans son bloc, la variable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n’existe que dans le contexte du bloc.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dernière instruction correspond à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de ce fait, nous pouvons y ajouter le mot-clé.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Attention cependant à ne pas écrire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“z - y;”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 qui changera le type de x en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77" y="1632200"/>
            <a:ext cx="7675450" cy="17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Blocs : portée</a:t>
            </a:r>
            <a:endParaRPr sz="2650"/>
          </a:p>
        </p:txBody>
      </p:sp>
      <p:sp>
        <p:nvSpPr>
          <p:cNvPr id="226" name="Google Shape;226;p37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un bloc, nous pouvons accéder aux variables externes à son contexte (scope), cependant ce qui est interne existe seulement dans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scope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c-à-d, entre les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accolades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le cas où nous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créons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une variable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portant le m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ême qu’une variable externe, cette dernière sera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occultée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338" y="1414077"/>
            <a:ext cx="7181325" cy="231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Fonctions</a:t>
            </a:r>
            <a:endParaRPr sz="2650"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fonctions définissent le type de leur retour en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 de signature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dernière instruction dans un corps de fonction (ou un bloc), représente son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retour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Cette instruction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 doit pas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finir avec un point-virgule, auquel cas le retour sera de type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de renvoyer un retour avant la fin d’une fonction en utilisant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175" y="934199"/>
            <a:ext cx="7713649" cy="213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Macros</a:t>
            </a:r>
            <a:endParaRPr sz="2650"/>
          </a:p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Qu’est-ce qu’une macro ?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macro est un ensemble d’instructions.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 ressemble à des fonctions mais ce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 sont pas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 fonctions !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les appelons dans le code et elles sont étendues lors de la phase de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pré-processeur avant la compilation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du code.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Rust elles sont considérées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hygiéniques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c-à-d qu’en cas de conflit de noms, Rust sait éviter les conflits.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sont marquée avec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juste après leur nom, comme nous l’avons vu avec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print!(msg)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Macros</a:t>
            </a:r>
            <a:endParaRPr sz="2650"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voici quelques unes très utiles mise à disposition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println!(msg)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permet d’afficher un message dans la console en utilisant un format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format!(format)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similaire à println! mais retourne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également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valeur String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dbg!(exp)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log la valeur d’une expression puis la retourne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todo!()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marque une partie de code “à faire”, si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exécuté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cela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déclenchera une erreur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unreachable!()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marque une partie de code comme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inatteignable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si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exécuté cela déclenchera une erreur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0075" y="2353004"/>
            <a:ext cx="6023850" cy="238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</a:t>
            </a:r>
            <a:endParaRPr sz="2650"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l’aide des nouveaux concepts vus, vous devez développer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suite de Collatz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voici les étapes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choisissez un nombre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entier positif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il est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pair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on le divise par 2.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il est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impair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on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multiplie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 3 et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additionne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recommence avec le nouveau nombre ces opérations jusqu’à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atteindre 1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suite finit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systématiquement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 1 quelque soit le nombre entier de départ !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Exemple avec 10 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est pair → 10 / 2 =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 est impair → 5 × 3 + 1 =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 est pair → 16 / 2 =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 → 4 → 2 →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113" y="3517850"/>
            <a:ext cx="6725776" cy="143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Qu’est-ce que Rust ?</a:t>
            </a:r>
            <a:endParaRPr sz="2650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Rust est un langage de programmation qui a eu sa </a:t>
            </a:r>
            <a:r>
              <a:rPr lang="fr" sz="13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version 1.0 en 2015</a:t>
            </a: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: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Rust est un langage statique compilé, similaire au C++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188038"/>
                </a:solidFill>
                <a:highlight>
                  <a:srgbClr val="F6F7F6"/>
                </a:highlight>
                <a:latin typeface="Roboto Mono"/>
                <a:ea typeface="Roboto Mono"/>
                <a:cs typeface="Roboto Mono"/>
                <a:sym typeface="Roboto Mono"/>
              </a:rPr>
              <a:t>rustc</a:t>
            </a: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utilise LLVM comme backend.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Rust supporte plusieurs </a:t>
            </a:r>
            <a:r>
              <a:rPr lang="fr" sz="13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plateformes et architectures</a:t>
            </a: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x86, ARM, WebAssembly, …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Linux, Mac, Windows, …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Rust est utilisé pour pleins de type de devices différents :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firmware et boot loaders,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smart-TV,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téléphones,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desktops,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fr" sz="13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serveurs.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</a:t>
            </a:r>
            <a:endParaRPr sz="2650"/>
          </a:p>
        </p:txBody>
      </p:sp>
      <p:sp>
        <p:nvSpPr>
          <p:cNvPr id="260" name="Google Shape;260;p42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725" y="848226"/>
            <a:ext cx="7862551" cy="344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Arrays</a:t>
            </a:r>
            <a:endParaRPr sz="2650"/>
          </a:p>
        </p:txBody>
      </p:sp>
      <p:sp>
        <p:nvSpPr>
          <p:cNvPr id="267" name="Google Shape;267;p43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tableaux en Rust se déclarent sous la forme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[T; N]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 représente le type et N la taille du tableau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L’accès à une valeur se fait de manière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conventionnelle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la lecture et l’écriture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Rust emp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êche l’accès à des valeurs en dehors des limites du tableau, si il détecte, le code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paniquera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 lancement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pouvons afficher toutes les valeurs d’un tableau avec println! en utilisant un format spécial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{a:?}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02" y="806375"/>
            <a:ext cx="7713975" cy="97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Tuples</a:t>
            </a:r>
            <a:endParaRPr sz="2650"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tuples fonctionne également avec des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tailles fixes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 sont des sortes de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structures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auxquels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nous allons pouvoir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associer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plusieurs variables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type du tuple se définit avec la notation (T1, T2, TN, …)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Nous pouvons accéder à un élément en appelant son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numéro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d’entrée comme un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attribut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75" y="866850"/>
            <a:ext cx="8025252" cy="10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Pattern &amp; Déstructurateurs</a:t>
            </a:r>
            <a:endParaRPr/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les tuples sont accessibles par le numéro d’entrée, on peut aussi utiliser des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patterns pour les déstructurer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 nous avons notre tuple avec trois variables, nous l’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associons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avec le pattern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left/middle/right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compilateur Rust va automatiquement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associer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les noms aux entrées correspondantes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Cela est assez pratique pour la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lisibilité</a:t>
            </a: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clarté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du code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le pattern ne correspond pas en nombre au tuple, le compilateur </a:t>
            </a:r>
            <a:r>
              <a:rPr b="1"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paniquera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375" y="776225"/>
            <a:ext cx="7569251" cy="22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</a:t>
            </a:r>
            <a:endParaRPr sz="2650"/>
          </a:p>
        </p:txBody>
      </p:sp>
      <p:sp>
        <p:nvSpPr>
          <p:cNvPr id="288" name="Google Shape;288;p46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Écrivez un programme en Rust qui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Crée un tableau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array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de 3 entiers.</a:t>
            </a:r>
            <a:b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Crée un tuple contenant un caractère et un booléen.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Utilisez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destructuring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Extraire et afficher les éléments du tableau un par un.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Extraire et afficher les éléments du tuple.</a:t>
            </a:r>
            <a:b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Contraintes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Utilisez une fonction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print_array_elements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reçoit un tableau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[i32; 3]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Utilisez une fonction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print_tuple_elements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reçoit un tuple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(char, bool)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7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</a:t>
            </a:r>
            <a:endParaRPr sz="2650"/>
          </a:p>
        </p:txBody>
      </p:sp>
      <p:sp>
        <p:nvSpPr>
          <p:cNvPr id="294" name="Google Shape;294;p47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277" y="799351"/>
            <a:ext cx="7657433" cy="405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Références partagées</a:t>
            </a:r>
            <a:endParaRPr sz="2650"/>
          </a:p>
        </p:txBody>
      </p:sp>
      <p:sp>
        <p:nvSpPr>
          <p:cNvPr id="301" name="Google Shape;301;p48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Qu’est-ce qu’une référence partagée 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Rust, une variable n’a pas qu’une valeur, elle a également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adresse en mémoire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peut parfois avoir besoin d’observer une variable, nous utilisons alors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référence partagée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C’est l’équivalent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pointeurs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C/C++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 permet de lire une valeur à plusieurs endroits du code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sans la modifier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accède à l’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adresse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d’une variable avec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devant son nom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accède à la valeur d’une référence avec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devant son nom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2" name="Google Shape;30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488" y="2495926"/>
            <a:ext cx="7165025" cy="241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Références exclusives</a:t>
            </a:r>
            <a:endParaRPr sz="2650"/>
          </a:p>
        </p:txBody>
      </p:sp>
      <p:sp>
        <p:nvSpPr>
          <p:cNvPr id="308" name="Google Shape;308;p49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références exclusives sont différentes, elles permettent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changer les valeurs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 variables auxquelles elles font référence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deviennent également les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seules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variables (exclusives) utilisable pour modifier la valeur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variable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référencée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doit être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mutable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variable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référence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doit avoir le type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&amp;mut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valeur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la variable est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accessible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modifiable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avec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devant son nom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75" y="2192225"/>
            <a:ext cx="8361449" cy="22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Slices</a:t>
            </a:r>
            <a:endParaRPr sz="2650"/>
          </a:p>
        </p:txBody>
      </p:sp>
      <p:sp>
        <p:nvSpPr>
          <p:cNvPr id="315" name="Google Shape;315;p50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slices permettent de récupérer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tranche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d’un tableau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Ici, nous utilisons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variable référencée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va pointer vers une portion de notre tableau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Cette variable va être de type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&amp;[T]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le &amp; représentant une adresse et le T représentant 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du tableau référencé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récupérer la tranche, on va ensuite lui assigner une rangée d’adresse avec la notation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&amp;a[x..y]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récupérer une slice depuis le début jusqu’à un élément y, on peut écrire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&amp;a[..y]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 à l’opposé, d’un élément x jusqu’à la fin du tableau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&amp;a[x..]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fois qu’une slice est créée, on ne peut plus l’agrandir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00" y="2359100"/>
            <a:ext cx="8125601" cy="23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Strings</a:t>
            </a:r>
            <a:endParaRPr sz="2650"/>
          </a:p>
        </p:txBody>
      </p:sp>
      <p:sp>
        <p:nvSpPr>
          <p:cNvPr id="322" name="Google Shape;322;p51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Maintenant que nous avons vu les références, nous pouvons comprendre ce que représente une chaîne de caractères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existe deux types de chaînes de caractères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&amp;str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représente un tableau de caractères UTF-8, on l’appelle également “slice de String”, implicitement un &amp;[u8]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Rapide et léger, idéal pour la lecture ou pour les passer en paramètres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 modifiable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représente un buffer de caractères UTF-8, implicitement un Vec&lt;T&gt;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Plus haut niveau mais un peu plus lourd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Transformable, modifiable, convertible en &amp;str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3" name="Google Shape;3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038" y="1065600"/>
            <a:ext cx="6195927" cy="200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Bénéfices</a:t>
            </a:r>
            <a:endParaRPr sz="265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Quelques arguments de vente uniques à Rust :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i="1"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Sécurité mémoire à la compilation – les bugs mémoire sont évités dès la compilation.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Aucune variable non initialisée.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 de double libération de mémoire.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Aucune utilisation après la libération.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 de pointeurs </a:t>
            </a:r>
            <a:r>
              <a:rPr lang="fr" sz="1200">
                <a:solidFill>
                  <a:srgbClr val="188038"/>
                </a:solidFill>
                <a:highlight>
                  <a:srgbClr val="F6F7F6"/>
                </a:highlight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 de mutex verrouillés oubliés.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 de courses de données entre les threads.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Aucune invalidation d’itérateur.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i="1" lang="fr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Pas de</a:t>
            </a:r>
            <a:r>
              <a:rPr i="1" lang="fr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comportement “undefined” </a:t>
            </a:r>
            <a:r>
              <a:rPr lang="fr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- Rust défini tout ce qu’il fait et ne laisse rien au hasard</a:t>
            </a:r>
            <a:endParaRPr sz="12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On ne peut pas accéder à un tableau en dehors de ses limites.</a:t>
            </a:r>
            <a:endParaRPr sz="12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Les overflows sont gérés (panic ou wrap-around).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</a:t>
            </a:r>
            <a:endParaRPr sz="2650"/>
          </a:p>
        </p:txBody>
      </p:sp>
      <p:sp>
        <p:nvSpPr>
          <p:cNvPr id="329" name="Google Shape;329;p52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Écrivez une fonction en Rust qui prend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chaîne de caractères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(type </a:t>
            </a:r>
            <a:r>
              <a:rPr lang="fr" sz="1100">
                <a:solidFill>
                  <a:srgbClr val="188038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représentant une phrase, et retourne un tuple contenant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nombre de mots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(en utilisant un </a:t>
            </a:r>
            <a:r>
              <a:rPr i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slice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string)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 le plus long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(en utilisant une référence partagée)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longueur moyenne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 mots (en utilisant une référence exclusive à un compteur temporaire)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devez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Utiliser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référence partagée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lire les mots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Utiliser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référence exclusive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mettre à jour des compteurs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 pas faire de copies inutiles de chaînes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Utilisez Internet et la documentation pour trouver comment découper des chaînes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existe plusieurs manières de résoudre l’exercice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Signature de fonction 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25" y="4145575"/>
            <a:ext cx="7882351" cy="28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</a:t>
            </a:r>
            <a:endParaRPr sz="2650"/>
          </a:p>
        </p:txBody>
      </p:sp>
      <p:sp>
        <p:nvSpPr>
          <p:cNvPr id="336" name="Google Shape;336;p53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012" y="608000"/>
            <a:ext cx="4897977" cy="4347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p53"/>
          <p:cNvCxnSpPr/>
          <p:nvPr/>
        </p:nvCxnSpPr>
        <p:spPr>
          <a:xfrm rot="10800000">
            <a:off x="2653275" y="2441125"/>
            <a:ext cx="219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4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Structures</a:t>
            </a:r>
            <a:endParaRPr sz="2650"/>
          </a:p>
        </p:txBody>
      </p:sp>
      <p:sp>
        <p:nvSpPr>
          <p:cNvPr id="344" name="Google Shape;344;p54"/>
          <p:cNvSpPr txBox="1"/>
          <p:nvPr>
            <p:ph idx="1" type="body"/>
          </p:nvPr>
        </p:nvSpPr>
        <p:spPr>
          <a:xfrm>
            <a:off x="311700" y="694975"/>
            <a:ext cx="35865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Rust permet la définition de structures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L’utilisation est très similaire au C/C++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définit les structures avec le mot-clé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suivi de leurs attributs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L’instanciation se fait en indiquant les valeurs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directement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ou en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nommant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les paramètres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passer une instance en paramètre, on donne sa référence avec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L’accès aux attributs se fait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directement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structures ne supportent pas directement les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valeurs par défaut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nous en parlerons plus tard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5" name="Google Shape;34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100" y="694975"/>
            <a:ext cx="4934201" cy="28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5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Structures tuple</a:t>
            </a:r>
            <a:endParaRPr sz="2650"/>
          </a:p>
        </p:txBody>
      </p:sp>
      <p:sp>
        <p:nvSpPr>
          <p:cNvPr id="351" name="Google Shape;351;p55"/>
          <p:cNvSpPr txBox="1"/>
          <p:nvPr>
            <p:ph idx="1" type="body"/>
          </p:nvPr>
        </p:nvSpPr>
        <p:spPr>
          <a:xfrm>
            <a:off x="311700" y="694975"/>
            <a:ext cx="35865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de créer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tuple struct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Ces derniers sont à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mi-chemin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entre le tuple et le struct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Ils permettent d’encapsuler un tuple avec un nom de structure, ce qu’on peut appeler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wrapper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Ils permettent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sécurité de type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fonction print_force() par exemple, n’acceptera qu’un type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Newtons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pas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directement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type i32 !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" name="Google Shape;35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200" y="694975"/>
            <a:ext cx="5187574" cy="25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8200" y="3469050"/>
            <a:ext cx="5187574" cy="1276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6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Enums</a:t>
            </a:r>
            <a:endParaRPr sz="2650"/>
          </a:p>
        </p:txBody>
      </p:sp>
      <p:sp>
        <p:nvSpPr>
          <p:cNvPr id="359" name="Google Shape;359;p56"/>
          <p:cNvSpPr txBox="1"/>
          <p:nvPr>
            <p:ph idx="1" type="body"/>
          </p:nvPr>
        </p:nvSpPr>
        <p:spPr>
          <a:xfrm>
            <a:off x="311700" y="694975"/>
            <a:ext cx="35865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Voici comment se présentent les enums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enum est un type de données permettant de définir un ensemble de valeurs possibles.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Chaque valeur est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variante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l'enum.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Rust, il est possible pour les valeurs de l’enum de leur faire contenir de la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donnée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créer une instance, on écrit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Enum::Valeur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créer une instance avec de la donnée, on écrit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Enum::Valeur(Data)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NB: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#[derive(Debug)]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sert simplement à pouvoir afficher l’enum et sa valeur dans la macro println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0" name="Google Shape;36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1500" y="694975"/>
            <a:ext cx="5075402" cy="222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7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Type alias</a:t>
            </a:r>
            <a:endParaRPr sz="2650"/>
          </a:p>
        </p:txBody>
      </p:sp>
      <p:sp>
        <p:nvSpPr>
          <p:cNvPr id="366" name="Google Shape;366;p57"/>
          <p:cNvSpPr txBox="1"/>
          <p:nvPr>
            <p:ph idx="1" type="body"/>
          </p:nvPr>
        </p:nvSpPr>
        <p:spPr>
          <a:xfrm>
            <a:off x="311700" y="694975"/>
            <a:ext cx="35865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créer des alias en Rust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alias est similaire au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typedef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C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Cela permet de donner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 alternatif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un type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L’alias ainsi que le type de base restent utilisable et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interchangeable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alias est particulièrement utile pour raccourcir des types excessivement longs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Cependant, si il est nécessaire d’avoir un type réellement différent, on préférera l’utilisation de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newtype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(tuple struct)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200" y="694975"/>
            <a:ext cx="5165899" cy="14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8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Constantes</a:t>
            </a:r>
            <a:endParaRPr sz="2650"/>
          </a:p>
        </p:txBody>
      </p:sp>
      <p:sp>
        <p:nvSpPr>
          <p:cNvPr id="373" name="Google Shape;373;p58"/>
          <p:cNvSpPr txBox="1"/>
          <p:nvPr>
            <p:ph idx="1" type="body"/>
          </p:nvPr>
        </p:nvSpPr>
        <p:spPr>
          <a:xfrm>
            <a:off x="311700" y="694975"/>
            <a:ext cx="35865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constantes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se définissent avec le mot-clé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constantes sont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évaluées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à la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compilation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non pas à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l’exécution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constantes peuvent être globales, disponibles dans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tout le programme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doivent avoir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types explicites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c’est-à-dire que le type doit être clairement indiqué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d’avoir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mais également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fonctions constantes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600" y="847375"/>
            <a:ext cx="4941000" cy="2760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9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Statiques</a:t>
            </a:r>
            <a:endParaRPr sz="2650"/>
          </a:p>
        </p:txBody>
      </p:sp>
      <p:sp>
        <p:nvSpPr>
          <p:cNvPr id="380" name="Google Shape;380;p59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statiques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se définissent avec le mot-clé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static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statiques existent seulement durant le temps d’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exécution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du programme et ont la même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adresse en mémoire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Elles sont conçues pour être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immuables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de les rendre mutable mais doivent être maniées avec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précautions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sachant qu’elles sont utilisable par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tous les threads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 est possible d’avoir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mais également des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fonctions constantes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38" y="2977749"/>
            <a:ext cx="8053524" cy="10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0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Let, const ou static ?</a:t>
            </a:r>
            <a:endParaRPr sz="2650"/>
          </a:p>
        </p:txBody>
      </p:sp>
      <p:sp>
        <p:nvSpPr>
          <p:cNvPr id="387" name="Google Shape;387;p60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L’utilisation de variables classiques, constantes ou statiques peut être déroutante, voici un tableau comparatif pour expliquer les subtilités 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8" name="Google Shape;388;p60"/>
          <p:cNvGraphicFramePr/>
          <p:nvPr/>
        </p:nvGraphicFramePr>
        <p:xfrm>
          <a:off x="311700" y="129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{EB6F11B4-C059-404E-8E61-70F5B295E4F1}</a:tableStyleId>
              </a:tblPr>
              <a:tblGrid>
                <a:gridCol w="2130150"/>
                <a:gridCol w="2130150"/>
                <a:gridCol w="2130150"/>
                <a:gridCol w="2130150"/>
              </a:tblGrid>
              <a:tr h="294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Caractéristique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let</a:t>
                      </a:r>
                      <a:endParaRPr b="1"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const</a:t>
                      </a:r>
                      <a:endParaRPr b="1"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static</a:t>
                      </a:r>
                      <a:endParaRPr b="1"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1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Type explicite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Pas nécessaire (inférence possible)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Oui, toujours explicite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Oui, toujours explicite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59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Modifiable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Mutable (avec </a:t>
                      </a: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mut</a:t>
                      </a:r>
                      <a:r>
                        <a:rPr lang="fr" sz="1100"/>
                        <a:t>) ou immuable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Immuable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Immuable par défaut, mais mutable avec </a:t>
                      </a: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unsafe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1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Portée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Locale à la fonction ou au bloc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Peut être globale ou locale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Global dans le programme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69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Durée de vie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Durée de vie locale au scope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Durée de vie limitée à la compilation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Durée de vie pendant toute l'exécution du programme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51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Calcul à l'exécution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Oui (si mutable)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Non (calculé à la compilation)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Non (calculé à la compilation)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551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Concurrence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Peut être modifié dans un contexte sûr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Non concerné par la concurrence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Peut être modifié avec </a:t>
                      </a:r>
                      <a:r>
                        <a:rPr lang="fr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unsafe</a:t>
                      </a:r>
                      <a:r>
                        <a:rPr lang="fr" sz="1100"/>
                        <a:t> (requiert gestion concurrente)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Exercice</a:t>
            </a:r>
            <a:endParaRPr sz="2650"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311700" y="694975"/>
            <a:ext cx="37680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devez créer une structure qui représente les événements dans le système de contrôle d’un ascenseur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devez représenter les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(bouton pressé à un étage, ouverture portes, fermeture de portes, ascenseur arrivé à un étage)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devez également écrire un enum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 représente quand une personne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Appuie sur un bouton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 un étage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aller dans une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direction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Appuie sur un bouton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l’ascenseur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pour aller à un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étage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devez développer les fonctions marquée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todo!()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but est que les println!() affichent les bonnes informations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825" y="76200"/>
            <a:ext cx="4994850" cy="487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Bénéfices</a:t>
            </a:r>
            <a:endParaRPr sz="2650"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Quelques arguments de vente uniques à Rust :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i="1"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Fonction modernes de programmation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Enums et pattern matching.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Génériques.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 overhead FFI.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Abstractions Zero-cost.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Erreurs de compilation claires.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Gestions de dépendances intégré.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Support de tests intégré.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Excellent support de langage “Server Protocol”.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2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</a:t>
            </a:r>
            <a:endParaRPr sz="2650"/>
          </a:p>
        </p:txBody>
      </p:sp>
      <p:sp>
        <p:nvSpPr>
          <p:cNvPr id="401" name="Google Shape;401;p62"/>
          <p:cNvSpPr txBox="1"/>
          <p:nvPr>
            <p:ph idx="1" type="body"/>
          </p:nvPr>
        </p:nvSpPr>
        <p:spPr>
          <a:xfrm>
            <a:off x="311700" y="694975"/>
            <a:ext cx="37680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Vous trouverez la solution complète ici : </a:t>
            </a:r>
            <a:r>
              <a:rPr b="1" lang="fr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http://bit.ly/42WDn4T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" name="Google Shape;40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825" y="76200"/>
            <a:ext cx="4994850" cy="487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88" y="1456000"/>
            <a:ext cx="3400425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Playground</a:t>
            </a:r>
            <a:endParaRPr sz="2650"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Rust Playground</a:t>
            </a: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permet de tester de programmes simples, nous l’utiliserons souvent dans le cadre du cours.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400" u="sng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URL</a:t>
            </a:r>
            <a:r>
              <a:rPr b="1" lang="fr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: https://play.rust-lang.org/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Essayez de lancer un “hello-world” pour commencer.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Quelques fonctionnalités </a:t>
            </a: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intéressantes</a:t>
            </a: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à l’outil :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Dans “Tools”, vous pouvez utiliser l’option </a:t>
            </a:r>
            <a:r>
              <a:rPr lang="fr" sz="1200">
                <a:solidFill>
                  <a:srgbClr val="188038"/>
                </a:solidFill>
                <a:highlight>
                  <a:srgbClr val="F6F7F6"/>
                </a:highlight>
                <a:latin typeface="Roboto Mono"/>
                <a:ea typeface="Roboto Mono"/>
                <a:cs typeface="Roboto Mono"/>
                <a:sym typeface="Roboto Mono"/>
              </a:rPr>
              <a:t>rustfmt</a:t>
            </a: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pour formatter votre code selon les standards de langage.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Rust a deux types de profils pour générer du code: Debug (plus de checks, moins optimisé) et Release (moins de checks, plus optimisé). Ces profils sont accessible depuis “Debug” en haut.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Vous pouvez aussi utiliser “ASM” sous les “…” pour voir le code assembleur généré.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Hello World!</a:t>
            </a:r>
            <a:endParaRPr sz="2650"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Passons au programme Rust le plus simple possible, un Hello World :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fonctions sont introduites avec fn.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blocs sont délimités par des accolades comme en C et C++.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fonction main est le point d’entrée du programme.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Rust a des macros hygiéniques (évite les conflits de nom), println! en est un exemple.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f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strings Rust sont encodées en UTF-8 et peuvent contenir n’importe quel caractère Unicode.</a:t>
            </a:r>
            <a:endParaRPr sz="13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52" y="1334300"/>
            <a:ext cx="8295674" cy="66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Variables</a:t>
            </a:r>
            <a:endParaRPr sz="2650"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Rust utilise des types statiques pour assurer une sécurité.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variable se déclare avec le keyword let.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Ici nous avons une variable de type i32, ce qui représente un entier de 32 bits (soit 4 octets/bytes).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variables sont immuables par défaut.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Pour les rendre muables il faut ajouter le keyword mut.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Dans l’exemple, en décommentant les deux dernières lignes il y aura une erreur.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327" y="1330225"/>
            <a:ext cx="7534025" cy="115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114475"/>
            <a:ext cx="85206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Types</a:t>
            </a:r>
            <a:endParaRPr sz="2650"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694975"/>
            <a:ext cx="8520600" cy="42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Voici quelques types basiques et leurs syntaxes pour chacun d’entre eux.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 types définissent leur taille de cette manière: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iN, uN, et fN ont des </a:t>
            </a:r>
            <a:r>
              <a:rPr b="1"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tailles</a:t>
            </a: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N bits,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isize et usize représente la taille des </a:t>
            </a:r>
            <a:r>
              <a:rPr b="1"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pointeurs</a:t>
            </a: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on s’en servira pour avoir des index de tableau ou des offsets souvent,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char a une taille de 32 bits,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bool a une taille de 8 bits.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25" y="1268800"/>
            <a:ext cx="8020926" cy="18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